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5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DE799B5-46C8-4DD0-8A89-CC5751578B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C08979BA-3590-42A9-8ED4-9487572E52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110F887-D2C8-467D-85A8-DABE557E0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EBB51-64B0-4A44-A31D-11A251488376}" type="datetimeFigureOut">
              <a:rPr lang="zh-CN" altLang="en-US" smtClean="0"/>
              <a:t>2021/3/30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7184D27-10E1-4819-B8BF-1C3CCDAEC6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D6CF625-6C5C-4DFB-9B45-E256A16341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FA57A-4E96-41CB-A90E-9A4662B5695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25110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A1075AE-F200-4C36-945B-3D4A83ACB4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F98C2BE0-8C5F-4759-9E04-90DCF253D0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85F652E-4325-4CCF-9A27-BCA39E0FF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EBB51-64B0-4A44-A31D-11A251488376}" type="datetimeFigureOut">
              <a:rPr lang="zh-CN" altLang="en-US" smtClean="0"/>
              <a:t>2021/3/30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8EE1A71-02E4-4707-A872-EF03A34EF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B933906-D649-4C05-8163-708A7EE01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FA57A-4E96-41CB-A90E-9A4662B5695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33337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83E2FF94-9576-4465-BF57-5863F35302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80837C48-2140-4195-81B5-C19DE6CFE1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F584F81-14F5-4DA1-A143-D7690926C8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EBB51-64B0-4A44-A31D-11A251488376}" type="datetimeFigureOut">
              <a:rPr lang="zh-CN" altLang="en-US" smtClean="0"/>
              <a:t>2021/3/30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CCFF6E6-6A70-42B4-AA72-0CEDD536F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B51CB38-9CEC-4E8A-98D0-C9B80E8E1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FA57A-4E96-41CB-A90E-9A4662B5695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01161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F17BCC5-7EBF-4776-9722-0EC556933C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D8D0936-7031-4FE5-B2CE-AF40188606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B85F279-DB02-4A4E-871C-382A7DF86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EBB51-64B0-4A44-A31D-11A251488376}" type="datetimeFigureOut">
              <a:rPr lang="zh-CN" altLang="en-US" smtClean="0"/>
              <a:t>2021/3/30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240F101-37DF-4FE6-ADA1-B45E7558FF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FA0FF77-A9DB-49B4-A251-051767A70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FA57A-4E96-41CB-A90E-9A4662B5695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34068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45EFAA9-E34E-40FD-9D72-2A98BE8027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2396BA3-7060-42E2-9274-D6C6EFFB26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894CBA5-5BA5-4BBF-AD42-1C9EDE0055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EBB51-64B0-4A44-A31D-11A251488376}" type="datetimeFigureOut">
              <a:rPr lang="zh-CN" altLang="en-US" smtClean="0"/>
              <a:t>2021/3/30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99100E1-4AC4-4FBC-9600-B2247BDAD0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7D5D1FB-F9AE-4A7F-85E4-57DBB8622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FA57A-4E96-41CB-A90E-9A4662B5695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9026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2921290-B78E-407D-AB72-88CF56295B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5A6ECBE-1BBC-4738-A0BC-A756D04932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CBE32D8C-2999-46E5-8C55-7B73C50304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3EE7123-0270-400B-ADE6-FE3241D6C6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EBB51-64B0-4A44-A31D-11A251488376}" type="datetimeFigureOut">
              <a:rPr lang="zh-CN" altLang="en-US" smtClean="0"/>
              <a:t>2021/3/30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34F5080-0067-464B-9847-9F1A3D5866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2D82B457-88F0-470B-ADB5-485EF2220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FA57A-4E96-41CB-A90E-9A4662B5695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07848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7A671C7-7849-4BB3-BABF-17EEC6CDE7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648BEE2A-931E-4879-89DE-093DA5A59A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306E011F-CB92-463C-BFDF-69652713DC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E5170A22-871F-4563-8B30-A58806BA82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B4EFF3BD-3206-41D3-B89D-782E455040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4720AA8F-19A4-483D-9FE9-558519CFBD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EBB51-64B0-4A44-A31D-11A251488376}" type="datetimeFigureOut">
              <a:rPr lang="zh-CN" altLang="en-US" smtClean="0"/>
              <a:t>2021/3/30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E4C8BBE9-7385-4BAA-B603-BB6C9457C7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4DF8B55F-EA21-45A4-9654-4FC01E974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FA57A-4E96-41CB-A90E-9A4662B5695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60576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1005A8A-0E6D-4C09-BE1A-3B44C9E3E4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02445D5C-171E-4D49-B85A-E4AADFDFD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EBB51-64B0-4A44-A31D-11A251488376}" type="datetimeFigureOut">
              <a:rPr lang="zh-CN" altLang="en-US" smtClean="0"/>
              <a:t>2021/3/30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C31F2E6B-3062-4DCD-9996-00F476BD37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0DF6FA30-B09D-4AC4-B2C3-F3E9A27D72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FA57A-4E96-41CB-A90E-9A4662B5695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131710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446F3F2F-4470-4ACA-8997-6F10C8530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EBB51-64B0-4A44-A31D-11A251488376}" type="datetimeFigureOut">
              <a:rPr lang="zh-CN" altLang="en-US" smtClean="0"/>
              <a:t>2021/3/30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B8F709A7-51A2-4183-BC44-A007DA7F4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2B894A5B-06C1-4932-88DE-4EBC3979CD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FA57A-4E96-41CB-A90E-9A4662B5695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13703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B1519CC-11A9-4D14-B178-47969A615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1D09F52-BF85-4C09-AD09-A60B585BE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7046DDAF-3BB7-4CFB-9D0F-7EBCBCE5EA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31ED6DF9-0EC5-4F96-82D9-5C888144E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EBB51-64B0-4A44-A31D-11A251488376}" type="datetimeFigureOut">
              <a:rPr lang="zh-CN" altLang="en-US" smtClean="0"/>
              <a:t>2021/3/30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221FD347-DBD8-4099-B6E7-7C0CB5157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27D84E80-5B98-40A4-96F7-D644874DC7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FA57A-4E96-41CB-A90E-9A4662B5695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5214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30B3CEA-7FAA-4A3A-8BCB-08CC74908F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F08D175E-21B4-41FE-BBCB-74041AD582C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EC35D81C-70F5-4C92-8855-5325A79670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7049FC3F-061A-4F6C-90CD-4B2521F610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EBB51-64B0-4A44-A31D-11A251488376}" type="datetimeFigureOut">
              <a:rPr lang="zh-CN" altLang="en-US" smtClean="0"/>
              <a:t>2021/3/30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CD996DD7-C300-46D9-9B79-D87A0A83A3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6627BE4B-D003-4836-9529-01D54089E3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FA57A-4E96-41CB-A90E-9A4662B5695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26573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FC2DB220-9530-4BBF-92A5-33FDC2A80E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D63C7E85-0923-47D7-BA1B-737D326F85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A4E59A4-8D1C-43AE-B56E-40DBABB403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0EBB51-64B0-4A44-A31D-11A251488376}" type="datetimeFigureOut">
              <a:rPr lang="zh-CN" altLang="en-US" smtClean="0"/>
              <a:t>2021/3/30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E48E8B9-A1FD-47A1-81DF-F4C3DEEF11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7B61919-9A30-4EC9-8C5D-852B6142BB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1FA57A-4E96-41CB-A90E-9A4662B5695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78598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7ACE3641-549B-4E92-A6BD-3CCA12E1FA9D}"/>
              </a:ext>
            </a:extLst>
          </p:cNvPr>
          <p:cNvSpPr/>
          <p:nvPr/>
        </p:nvSpPr>
        <p:spPr>
          <a:xfrm>
            <a:off x="3855563" y="1008668"/>
            <a:ext cx="980388" cy="521302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9B1A7CFC-B9EE-4640-940C-6EF839393EFF}"/>
              </a:ext>
            </a:extLst>
          </p:cNvPr>
          <p:cNvSpPr/>
          <p:nvPr/>
        </p:nvSpPr>
        <p:spPr>
          <a:xfrm>
            <a:off x="3855563" y="4280053"/>
            <a:ext cx="980388" cy="245096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600" dirty="0">
                <a:solidFill>
                  <a:schemeClr val="tx1"/>
                </a:solidFill>
                <a:latin typeface="JetBrains Mono Medium" panose="02000009000000000000" pitchFamily="49" charset="0"/>
                <a:cs typeface="JetBrains Mono Medium" panose="02000009000000000000" pitchFamily="49" charset="0"/>
              </a:rPr>
              <a:t>‘\0’</a:t>
            </a:r>
            <a:endParaRPr lang="zh-CN" altLang="en-US" sz="1600" dirty="0">
              <a:solidFill>
                <a:schemeClr val="tx1"/>
              </a:solidFill>
              <a:latin typeface="JetBrains Mono Medium" panose="02000009000000000000" pitchFamily="49" charset="0"/>
              <a:cs typeface="JetBrains Mono Medium" panose="02000009000000000000" pitchFamily="49" charset="0"/>
            </a:endParaRPr>
          </a:p>
        </p:txBody>
      </p:sp>
      <p:sp>
        <p:nvSpPr>
          <p:cNvPr id="4" name="矩形 3">
            <a:extLst>
              <a:ext uri="{FF2B5EF4-FFF2-40B4-BE49-F238E27FC236}">
                <a16:creationId xmlns:a16="http://schemas.microsoft.com/office/drawing/2014/main" id="{EBB81B55-630B-4B42-9228-450EDE2937FD}"/>
              </a:ext>
            </a:extLst>
          </p:cNvPr>
          <p:cNvSpPr/>
          <p:nvPr/>
        </p:nvSpPr>
        <p:spPr>
          <a:xfrm>
            <a:off x="3855563" y="1312684"/>
            <a:ext cx="980388" cy="9875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solidFill>
                  <a:schemeClr val="tx1"/>
                </a:solidFill>
                <a:latin typeface="JetBrains Mono Medium" panose="02000009000000000000" pitchFamily="49" charset="0"/>
                <a:cs typeface="JetBrains Mono Medium" panose="02000009000000000000" pitchFamily="49" charset="0"/>
              </a:rPr>
              <a:t>0</a:t>
            </a:r>
            <a:endParaRPr lang="zh-CN" altLang="en-US" dirty="0">
              <a:solidFill>
                <a:schemeClr val="tx1"/>
              </a:solidFill>
              <a:latin typeface="JetBrains Mono Medium" panose="02000009000000000000" pitchFamily="49" charset="0"/>
              <a:cs typeface="JetBrains Mono Medium" panose="02000009000000000000" pitchFamily="49" charset="0"/>
            </a:endParaRP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A6203629-21C4-47A3-AAE3-778610027420}"/>
              </a:ext>
            </a:extLst>
          </p:cNvPr>
          <p:cNvSpPr/>
          <p:nvPr/>
        </p:nvSpPr>
        <p:spPr>
          <a:xfrm>
            <a:off x="3855563" y="2300236"/>
            <a:ext cx="980388" cy="9875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600" dirty="0">
                <a:solidFill>
                  <a:schemeClr val="tx1"/>
                </a:solidFill>
                <a:latin typeface="JetBrains Mono Medium" panose="02000009000000000000" pitchFamily="49" charset="0"/>
                <a:cs typeface="JetBrains Mono Medium" panose="02000009000000000000" pitchFamily="49" charset="0"/>
              </a:rPr>
              <a:t>argv[1]</a:t>
            </a:r>
            <a:endParaRPr lang="zh-CN" altLang="en-US" sz="1600" dirty="0">
              <a:solidFill>
                <a:schemeClr val="tx1"/>
              </a:solidFill>
              <a:latin typeface="JetBrains Mono Medium" panose="02000009000000000000" pitchFamily="49" charset="0"/>
              <a:cs typeface="JetBrains Mono Medium" panose="02000009000000000000" pitchFamily="49" charset="0"/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4C97FA91-8291-4F40-8D98-60732C00B8C9}"/>
              </a:ext>
            </a:extLst>
          </p:cNvPr>
          <p:cNvSpPr/>
          <p:nvPr/>
        </p:nvSpPr>
        <p:spPr>
          <a:xfrm>
            <a:off x="3855563" y="3287788"/>
            <a:ext cx="980388" cy="9875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600" dirty="0">
                <a:solidFill>
                  <a:schemeClr val="tx1"/>
                </a:solidFill>
                <a:latin typeface="JetBrains Mono Medium" panose="02000009000000000000" pitchFamily="49" charset="0"/>
                <a:cs typeface="JetBrains Mono Medium" panose="02000009000000000000" pitchFamily="49" charset="0"/>
              </a:rPr>
              <a:t>argv[0]</a:t>
            </a:r>
            <a:endParaRPr lang="zh-CN" altLang="en-US" sz="1600" dirty="0">
              <a:solidFill>
                <a:schemeClr val="tx1"/>
              </a:solidFill>
              <a:latin typeface="JetBrains Mono Medium" panose="02000009000000000000" pitchFamily="49" charset="0"/>
              <a:cs typeface="JetBrains Mono Medium" panose="02000009000000000000" pitchFamily="49" charset="0"/>
            </a:endParaRP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CA899F31-8D98-45ED-9CF5-8F65B621D108}"/>
              </a:ext>
            </a:extLst>
          </p:cNvPr>
          <p:cNvSpPr/>
          <p:nvPr/>
        </p:nvSpPr>
        <p:spPr>
          <a:xfrm>
            <a:off x="3855563" y="4525149"/>
            <a:ext cx="980388" cy="245096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600" dirty="0">
                <a:solidFill>
                  <a:schemeClr val="tx1"/>
                </a:solidFill>
                <a:latin typeface="JetBrains Mono Medium" panose="02000009000000000000" pitchFamily="49" charset="0"/>
                <a:cs typeface="JetBrains Mono Medium" panose="02000009000000000000" pitchFamily="49" charset="0"/>
              </a:rPr>
              <a:t>‘a’</a:t>
            </a:r>
            <a:endParaRPr lang="zh-CN" altLang="en-US" sz="1600" dirty="0">
              <a:solidFill>
                <a:schemeClr val="tx1"/>
              </a:solidFill>
              <a:latin typeface="JetBrains Mono Medium" panose="02000009000000000000" pitchFamily="49" charset="0"/>
              <a:cs typeface="JetBrains Mono Medium" panose="02000009000000000000" pitchFamily="49" charset="0"/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2E4A3CF2-699D-49D8-89A7-9DD1BABD3133}"/>
              </a:ext>
            </a:extLst>
          </p:cNvPr>
          <p:cNvSpPr/>
          <p:nvPr/>
        </p:nvSpPr>
        <p:spPr>
          <a:xfrm>
            <a:off x="3855563" y="4770245"/>
            <a:ext cx="980388" cy="245096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600" dirty="0">
                <a:solidFill>
                  <a:schemeClr val="tx1"/>
                </a:solidFill>
                <a:latin typeface="JetBrains Mono Medium" panose="02000009000000000000" pitchFamily="49" charset="0"/>
                <a:cs typeface="JetBrains Mono Medium" panose="02000009000000000000" pitchFamily="49" charset="0"/>
              </a:rPr>
              <a:t>‘a’</a:t>
            </a:r>
            <a:endParaRPr lang="zh-CN" altLang="en-US" sz="1600" dirty="0">
              <a:solidFill>
                <a:schemeClr val="tx1"/>
              </a:solidFill>
              <a:latin typeface="JetBrains Mono Medium" panose="02000009000000000000" pitchFamily="49" charset="0"/>
              <a:cs typeface="JetBrains Mono Medium" panose="02000009000000000000" pitchFamily="49" charset="0"/>
            </a:endParaRP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521C7900-6DF4-47B3-A08E-B79292915202}"/>
              </a:ext>
            </a:extLst>
          </p:cNvPr>
          <p:cNvSpPr/>
          <p:nvPr/>
        </p:nvSpPr>
        <p:spPr>
          <a:xfrm>
            <a:off x="3855563" y="5015341"/>
            <a:ext cx="980388" cy="245096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600" dirty="0">
                <a:solidFill>
                  <a:schemeClr val="tx1"/>
                </a:solidFill>
                <a:latin typeface="JetBrains Mono Medium" panose="02000009000000000000" pitchFamily="49" charset="0"/>
                <a:cs typeface="JetBrains Mono Medium" panose="02000009000000000000" pitchFamily="49" charset="0"/>
              </a:rPr>
              <a:t>‘\0’</a:t>
            </a:r>
            <a:endParaRPr lang="zh-CN" altLang="en-US" sz="1600" dirty="0">
              <a:solidFill>
                <a:schemeClr val="tx1"/>
              </a:solidFill>
              <a:latin typeface="JetBrains Mono Medium" panose="02000009000000000000" pitchFamily="49" charset="0"/>
              <a:cs typeface="JetBrains Mono Medium" panose="02000009000000000000" pitchFamily="49" charset="0"/>
            </a:endParaRP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B6DFE38A-C074-4EF8-B38E-1F0C9AC6E28B}"/>
              </a:ext>
            </a:extLst>
          </p:cNvPr>
          <p:cNvSpPr/>
          <p:nvPr/>
        </p:nvSpPr>
        <p:spPr>
          <a:xfrm>
            <a:off x="3855563" y="5262795"/>
            <a:ext cx="980388" cy="245096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600" dirty="0">
                <a:solidFill>
                  <a:schemeClr val="tx1"/>
                </a:solidFill>
                <a:latin typeface="JetBrains Mono Medium" panose="02000009000000000000" pitchFamily="49" charset="0"/>
                <a:cs typeface="JetBrains Mono Medium" panose="02000009000000000000" pitchFamily="49" charset="0"/>
              </a:rPr>
              <a:t>‘b’</a:t>
            </a:r>
            <a:endParaRPr lang="zh-CN" altLang="en-US" sz="1600" dirty="0">
              <a:solidFill>
                <a:schemeClr val="tx1"/>
              </a:solidFill>
              <a:latin typeface="JetBrains Mono Medium" panose="02000009000000000000" pitchFamily="49" charset="0"/>
              <a:cs typeface="JetBrains Mono Medium" panose="02000009000000000000" pitchFamily="49" charset="0"/>
            </a:endParaRP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88F58E1C-ED64-462D-8FA5-A731D1767B89}"/>
              </a:ext>
            </a:extLst>
          </p:cNvPr>
          <p:cNvSpPr/>
          <p:nvPr/>
        </p:nvSpPr>
        <p:spPr>
          <a:xfrm>
            <a:off x="3855563" y="5505533"/>
            <a:ext cx="980388" cy="245096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600" dirty="0">
                <a:solidFill>
                  <a:schemeClr val="tx1"/>
                </a:solidFill>
                <a:latin typeface="JetBrains Mono Medium" panose="02000009000000000000" pitchFamily="49" charset="0"/>
                <a:cs typeface="JetBrains Mono Medium" panose="02000009000000000000" pitchFamily="49" charset="0"/>
              </a:rPr>
              <a:t>‘b’</a:t>
            </a:r>
            <a:endParaRPr lang="zh-CN" altLang="en-US" sz="1600" dirty="0">
              <a:solidFill>
                <a:schemeClr val="tx1"/>
              </a:solidFill>
              <a:latin typeface="JetBrains Mono Medium" panose="02000009000000000000" pitchFamily="49" charset="0"/>
              <a:cs typeface="JetBrains Mono Medium" panose="02000009000000000000" pitchFamily="49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文本框 11">
                <a:extLst>
                  <a:ext uri="{FF2B5EF4-FFF2-40B4-BE49-F238E27FC236}">
                    <a16:creationId xmlns:a16="http://schemas.microsoft.com/office/drawing/2014/main" id="{99F3D2F2-9C7A-43EE-85BF-3C9059A31F59}"/>
                  </a:ext>
                </a:extLst>
              </p:cNvPr>
              <p:cNvSpPr txBox="1"/>
              <p:nvPr/>
            </p:nvSpPr>
            <p:spPr>
              <a:xfrm>
                <a:off x="3487918" y="487328"/>
                <a:ext cx="171567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altLang="zh-CN" b="0" i="0" smtClean="0">
                          <a:latin typeface="Cambria Math" panose="02040503050406030204" pitchFamily="18" charset="0"/>
                        </a:rPr>
                        <m:t>HighAddr</m:t>
                      </m:r>
                    </m:oMath>
                  </m:oMathPara>
                </a14:m>
                <a:endParaRPr lang="zh-CN" altLang="en-US" dirty="0"/>
              </a:p>
            </p:txBody>
          </p:sp>
        </mc:Choice>
        <mc:Fallback xmlns="">
          <p:sp>
            <p:nvSpPr>
              <p:cNvPr id="12" name="文本框 11">
                <a:extLst>
                  <a:ext uri="{FF2B5EF4-FFF2-40B4-BE49-F238E27FC236}">
                    <a16:creationId xmlns:a16="http://schemas.microsoft.com/office/drawing/2014/main" id="{99F3D2F2-9C7A-43EE-85BF-3C9059A31F5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87918" y="487328"/>
                <a:ext cx="1715678" cy="369332"/>
              </a:xfrm>
              <a:prstGeom prst="rect">
                <a:avLst/>
              </a:prstGeom>
              <a:blipFill>
                <a:blip r:embed="rId2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文本框 12">
                <a:extLst>
                  <a:ext uri="{FF2B5EF4-FFF2-40B4-BE49-F238E27FC236}">
                    <a16:creationId xmlns:a16="http://schemas.microsoft.com/office/drawing/2014/main" id="{B11FBFA5-7913-4A2E-A6A5-EBA8D38C1948}"/>
                  </a:ext>
                </a:extLst>
              </p:cNvPr>
              <p:cNvSpPr txBox="1"/>
              <p:nvPr/>
            </p:nvSpPr>
            <p:spPr>
              <a:xfrm>
                <a:off x="3487918" y="6369794"/>
                <a:ext cx="171567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altLang="zh-CN">
                          <a:latin typeface="Cambria Math" panose="02040503050406030204" pitchFamily="18" charset="0"/>
                        </a:rPr>
                        <m:t>L</m:t>
                      </m:r>
                      <m:r>
                        <m:rPr>
                          <m:nor/>
                        </m:rPr>
                        <a:rPr lang="en-US" altLang="zh-CN" b="0" i="0" smtClean="0">
                          <a:latin typeface="Cambria Math" panose="02040503050406030204" pitchFamily="18" charset="0"/>
                        </a:rPr>
                        <m:t>owAddr</m:t>
                      </m:r>
                    </m:oMath>
                  </m:oMathPara>
                </a14:m>
                <a:endParaRPr lang="zh-CN" altLang="en-US" dirty="0"/>
              </a:p>
            </p:txBody>
          </p:sp>
        </mc:Choice>
        <mc:Fallback xmlns="">
          <p:sp>
            <p:nvSpPr>
              <p:cNvPr id="13" name="文本框 12">
                <a:extLst>
                  <a:ext uri="{FF2B5EF4-FFF2-40B4-BE49-F238E27FC236}">
                    <a16:creationId xmlns:a16="http://schemas.microsoft.com/office/drawing/2014/main" id="{B11FBFA5-7913-4A2E-A6A5-EBA8D38C19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87918" y="6369794"/>
                <a:ext cx="1715678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连接符: 肘形 14">
            <a:extLst>
              <a:ext uri="{FF2B5EF4-FFF2-40B4-BE49-F238E27FC236}">
                <a16:creationId xmlns:a16="http://schemas.microsoft.com/office/drawing/2014/main" id="{9E1939C9-7FFE-4FF3-B2D9-A117A63807A9}"/>
              </a:ext>
            </a:extLst>
          </p:cNvPr>
          <p:cNvCxnSpPr>
            <a:stCxn id="6" idx="1"/>
            <a:endCxn id="8" idx="1"/>
          </p:cNvCxnSpPr>
          <p:nvPr/>
        </p:nvCxnSpPr>
        <p:spPr>
          <a:xfrm rot="10800000" flipV="1">
            <a:off x="3855563" y="3781563"/>
            <a:ext cx="12700" cy="1111229"/>
          </a:xfrm>
          <a:prstGeom prst="bentConnector3">
            <a:avLst>
              <a:gd name="adj1" fmla="val 180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连接符: 肘形 16">
            <a:extLst>
              <a:ext uri="{FF2B5EF4-FFF2-40B4-BE49-F238E27FC236}">
                <a16:creationId xmlns:a16="http://schemas.microsoft.com/office/drawing/2014/main" id="{54E7C060-B6F7-4111-BEC2-1ED3B7051FBD}"/>
              </a:ext>
            </a:extLst>
          </p:cNvPr>
          <p:cNvCxnSpPr>
            <a:stCxn id="5" idx="1"/>
            <a:endCxn id="11" idx="1"/>
          </p:cNvCxnSpPr>
          <p:nvPr/>
        </p:nvCxnSpPr>
        <p:spPr>
          <a:xfrm rot="10800000" flipV="1">
            <a:off x="3855563" y="2794011"/>
            <a:ext cx="12700" cy="2834069"/>
          </a:xfrm>
          <a:prstGeom prst="bentConnector3">
            <a:avLst>
              <a:gd name="adj1" fmla="val 2616488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文本框 18">
                <a:extLst>
                  <a:ext uri="{FF2B5EF4-FFF2-40B4-BE49-F238E27FC236}">
                    <a16:creationId xmlns:a16="http://schemas.microsoft.com/office/drawing/2014/main" id="{B1622829-CD9D-4CB1-842B-BF7282FEDC04}"/>
                  </a:ext>
                </a:extLst>
              </p:cNvPr>
              <p:cNvSpPr txBox="1"/>
              <p:nvPr/>
            </p:nvSpPr>
            <p:spPr>
              <a:xfrm>
                <a:off x="5363852" y="4090674"/>
                <a:ext cx="110293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altLang="zh-CN" b="0" i="0" smtClean="0">
                          <a:latin typeface="Cambria Math" panose="02040503050406030204" pitchFamily="18" charset="0"/>
                        </a:rPr>
                        <m:t>argv</m:t>
                      </m:r>
                      <m:r>
                        <m:rPr>
                          <m:nor/>
                        </m:rPr>
                        <a:rPr lang="en-US" altLang="zh-CN" b="0" i="0" smtClean="0">
                          <a:latin typeface="Cambria Math" panose="02040503050406030204" pitchFamily="18" charset="0"/>
                        </a:rPr>
                        <m:t>_</m:t>
                      </m:r>
                      <m:r>
                        <m:rPr>
                          <m:nor/>
                        </m:rPr>
                        <a:rPr lang="en-US" altLang="zh-CN" b="0" i="0" smtClean="0">
                          <a:latin typeface="Cambria Math" panose="02040503050406030204" pitchFamily="18" charset="0"/>
                        </a:rPr>
                        <m:t>base</m:t>
                      </m:r>
                    </m:oMath>
                  </m:oMathPara>
                </a14:m>
                <a:endParaRPr lang="zh-CN" altLang="en-US" dirty="0"/>
              </a:p>
            </p:txBody>
          </p:sp>
        </mc:Choice>
        <mc:Fallback xmlns="">
          <p:sp>
            <p:nvSpPr>
              <p:cNvPr id="19" name="文本框 18">
                <a:extLst>
                  <a:ext uri="{FF2B5EF4-FFF2-40B4-BE49-F238E27FC236}">
                    <a16:creationId xmlns:a16="http://schemas.microsoft.com/office/drawing/2014/main" id="{B1622829-CD9D-4CB1-842B-BF7282FEDC0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63852" y="4090674"/>
                <a:ext cx="1102936" cy="369332"/>
              </a:xfrm>
              <a:prstGeom prst="rect">
                <a:avLst/>
              </a:prstGeom>
              <a:blipFill>
                <a:blip r:embed="rId4"/>
                <a:stretch>
                  <a:fillRect l="-1657" r="-6077" b="-1311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1" name="直接箭头连接符 20">
            <a:extLst>
              <a:ext uri="{FF2B5EF4-FFF2-40B4-BE49-F238E27FC236}">
                <a16:creationId xmlns:a16="http://schemas.microsoft.com/office/drawing/2014/main" id="{9C32F36C-6D8E-4A9D-8EC4-6073503A36A2}"/>
              </a:ext>
            </a:extLst>
          </p:cNvPr>
          <p:cNvCxnSpPr>
            <a:cxnSpLocks/>
            <a:stCxn id="19" idx="1"/>
          </p:cNvCxnSpPr>
          <p:nvPr/>
        </p:nvCxnSpPr>
        <p:spPr>
          <a:xfrm flipH="1">
            <a:off x="4835952" y="4275340"/>
            <a:ext cx="5279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直接箭头连接符 22">
            <a:extLst>
              <a:ext uri="{FF2B5EF4-FFF2-40B4-BE49-F238E27FC236}">
                <a16:creationId xmlns:a16="http://schemas.microsoft.com/office/drawing/2014/main" id="{0C5608C3-A743-489A-B565-673F82ED8FE9}"/>
              </a:ext>
            </a:extLst>
          </p:cNvPr>
          <p:cNvCxnSpPr>
            <a:cxnSpLocks/>
          </p:cNvCxnSpPr>
          <p:nvPr/>
        </p:nvCxnSpPr>
        <p:spPr>
          <a:xfrm flipH="1">
            <a:off x="4835951" y="1312684"/>
            <a:ext cx="5279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文本框 23">
                <a:extLst>
                  <a:ext uri="{FF2B5EF4-FFF2-40B4-BE49-F238E27FC236}">
                    <a16:creationId xmlns:a16="http://schemas.microsoft.com/office/drawing/2014/main" id="{0C8834B1-4DDD-422F-9B20-F0A10A204455}"/>
                  </a:ext>
                </a:extLst>
              </p:cNvPr>
              <p:cNvSpPr txBox="1"/>
              <p:nvPr/>
            </p:nvSpPr>
            <p:spPr>
              <a:xfrm>
                <a:off x="5363851" y="1128018"/>
                <a:ext cx="185708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altLang="zh-CN" b="0" i="0" smtClean="0">
                          <a:latin typeface="Cambria Math" panose="02040503050406030204" pitchFamily="18" charset="0"/>
                        </a:rPr>
                        <m:t>user</m:t>
                      </m:r>
                      <m:r>
                        <m:rPr>
                          <m:nor/>
                        </m:rPr>
                        <a:rPr lang="en-US" altLang="zh-CN" b="0" i="0" smtClean="0">
                          <a:latin typeface="Cambria Math" panose="02040503050406030204" pitchFamily="18" charset="0"/>
                        </a:rPr>
                        <m:t>_</m:t>
                      </m:r>
                      <m:r>
                        <m:rPr>
                          <m:nor/>
                        </m:rPr>
                        <a:rPr lang="en-US" altLang="zh-CN" b="0" i="0" smtClean="0">
                          <a:latin typeface="Cambria Math" panose="02040503050406030204" pitchFamily="18" charset="0"/>
                        </a:rPr>
                        <m:t>sp</m:t>
                      </m:r>
                      <m:r>
                        <m:rPr>
                          <m:nor/>
                        </m:rPr>
                        <a:rPr lang="en-US" altLang="zh-CN" b="0" i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m:rPr>
                          <m:nor/>
                        </m:rPr>
                        <a:rPr lang="en-US" altLang="zh-CN" b="0" i="0" smtClean="0">
                          <a:latin typeface="Cambria Math" panose="02040503050406030204" pitchFamily="18" charset="0"/>
                        </a:rPr>
                        <m:t>original</m:t>
                      </m:r>
                      <m:r>
                        <m:rPr>
                          <m:nor/>
                        </m:rPr>
                        <a:rPr lang="en-US" altLang="zh-CN" b="0" i="0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zh-CN" altLang="en-US" dirty="0"/>
              </a:p>
            </p:txBody>
          </p:sp>
        </mc:Choice>
        <mc:Fallback xmlns="">
          <p:sp>
            <p:nvSpPr>
              <p:cNvPr id="24" name="文本框 23">
                <a:extLst>
                  <a:ext uri="{FF2B5EF4-FFF2-40B4-BE49-F238E27FC236}">
                    <a16:creationId xmlns:a16="http://schemas.microsoft.com/office/drawing/2014/main" id="{0C8834B1-4DDD-422F-9B20-F0A10A20445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63851" y="1128018"/>
                <a:ext cx="1857080" cy="369332"/>
              </a:xfrm>
              <a:prstGeom prst="rect">
                <a:avLst/>
              </a:prstGeom>
              <a:blipFill>
                <a:blip r:embed="rId5"/>
                <a:stretch>
                  <a:fillRect l="-984" r="-1967" b="-1311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5" name="直接箭头连接符 24">
            <a:extLst>
              <a:ext uri="{FF2B5EF4-FFF2-40B4-BE49-F238E27FC236}">
                <a16:creationId xmlns:a16="http://schemas.microsoft.com/office/drawing/2014/main" id="{C5440212-7961-43BF-8B39-F529EDBD28AC}"/>
              </a:ext>
            </a:extLst>
          </p:cNvPr>
          <p:cNvCxnSpPr>
            <a:cxnSpLocks/>
          </p:cNvCxnSpPr>
          <p:nvPr/>
        </p:nvCxnSpPr>
        <p:spPr>
          <a:xfrm flipH="1">
            <a:off x="4835951" y="6135430"/>
            <a:ext cx="5279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文本框 25">
                <a:extLst>
                  <a:ext uri="{FF2B5EF4-FFF2-40B4-BE49-F238E27FC236}">
                    <a16:creationId xmlns:a16="http://schemas.microsoft.com/office/drawing/2014/main" id="{2AB0F8AD-6EA6-48A8-9F9A-6C4C3033E4F8}"/>
                  </a:ext>
                </a:extLst>
              </p:cNvPr>
              <p:cNvSpPr txBox="1"/>
              <p:nvPr/>
            </p:nvSpPr>
            <p:spPr>
              <a:xfrm>
                <a:off x="5363851" y="5950764"/>
                <a:ext cx="148943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altLang="zh-CN" b="0" i="0" smtClean="0">
                          <a:latin typeface="Cambria Math" panose="02040503050406030204" pitchFamily="18" charset="0"/>
                        </a:rPr>
                        <m:t>user</m:t>
                      </m:r>
                      <m:r>
                        <m:rPr>
                          <m:nor/>
                        </m:rPr>
                        <a:rPr lang="en-US" altLang="zh-CN" b="0" i="0" smtClean="0">
                          <a:latin typeface="Cambria Math" panose="02040503050406030204" pitchFamily="18" charset="0"/>
                        </a:rPr>
                        <m:t>_</m:t>
                      </m:r>
                      <m:r>
                        <m:rPr>
                          <m:nor/>
                        </m:rPr>
                        <a:rPr lang="en-US" altLang="zh-CN" b="0" i="0" smtClean="0">
                          <a:latin typeface="Cambria Math" panose="02040503050406030204" pitchFamily="18" charset="0"/>
                        </a:rPr>
                        <m:t>sp</m:t>
                      </m:r>
                      <m:r>
                        <m:rPr>
                          <m:nor/>
                        </m:rPr>
                        <a:rPr lang="en-US" altLang="zh-CN" b="0" i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m:rPr>
                          <m:nor/>
                        </m:rPr>
                        <a:rPr lang="en-US" altLang="zh-CN" b="0" i="0" smtClean="0">
                          <a:latin typeface="Cambria Math" panose="02040503050406030204" pitchFamily="18" charset="0"/>
                        </a:rPr>
                        <m:t>now</m:t>
                      </m:r>
                      <m:r>
                        <m:rPr>
                          <m:nor/>
                        </m:rPr>
                        <a:rPr lang="en-US" altLang="zh-CN" b="0" i="0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zh-CN" altLang="en-US" dirty="0"/>
              </a:p>
            </p:txBody>
          </p:sp>
        </mc:Choice>
        <mc:Fallback xmlns="">
          <p:sp>
            <p:nvSpPr>
              <p:cNvPr id="26" name="文本框 25">
                <a:extLst>
                  <a:ext uri="{FF2B5EF4-FFF2-40B4-BE49-F238E27FC236}">
                    <a16:creationId xmlns:a16="http://schemas.microsoft.com/office/drawing/2014/main" id="{2AB0F8AD-6EA6-48A8-9F9A-6C4C3033E4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63851" y="5950764"/>
                <a:ext cx="1489435" cy="369332"/>
              </a:xfrm>
              <a:prstGeom prst="rect">
                <a:avLst/>
              </a:prstGeom>
              <a:blipFill>
                <a:blip r:embed="rId6"/>
                <a:stretch>
                  <a:fillRect l="-1230" r="-5328" b="-1311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右大括号 26">
            <a:extLst>
              <a:ext uri="{FF2B5EF4-FFF2-40B4-BE49-F238E27FC236}">
                <a16:creationId xmlns:a16="http://schemas.microsoft.com/office/drawing/2014/main" id="{D732C30D-9DFD-410A-9CEE-C6720D09A890}"/>
              </a:ext>
            </a:extLst>
          </p:cNvPr>
          <p:cNvSpPr/>
          <p:nvPr/>
        </p:nvSpPr>
        <p:spPr>
          <a:xfrm>
            <a:off x="4835951" y="2300236"/>
            <a:ext cx="177130" cy="980365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8" name="文本框 27">
                <a:extLst>
                  <a:ext uri="{FF2B5EF4-FFF2-40B4-BE49-F238E27FC236}">
                    <a16:creationId xmlns:a16="http://schemas.microsoft.com/office/drawing/2014/main" id="{75002736-A8B6-4A2F-9A00-D27DB78E351A}"/>
                  </a:ext>
                </a:extLst>
              </p:cNvPr>
              <p:cNvSpPr txBox="1"/>
              <p:nvPr/>
            </p:nvSpPr>
            <p:spPr>
              <a:xfrm>
                <a:off x="4785675" y="2603306"/>
                <a:ext cx="131032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altLang="zh-CN">
                          <a:latin typeface="Cambria Math" panose="02040503050406030204" pitchFamily="18" charset="0"/>
                        </a:rPr>
                        <m:t>8</m:t>
                      </m:r>
                      <m:r>
                        <m:rPr>
                          <m:nor/>
                        </m:rPr>
                        <a:rPr lang="en-US" altLang="zh-CN" b="0" i="0" smtClean="0">
                          <a:latin typeface="Cambria Math" panose="02040503050406030204" pitchFamily="18" charset="0"/>
                        </a:rPr>
                        <m:t>Bytes</m:t>
                      </m:r>
                    </m:oMath>
                  </m:oMathPara>
                </a14:m>
                <a:endParaRPr lang="zh-CN" altLang="en-US" dirty="0"/>
              </a:p>
            </p:txBody>
          </p:sp>
        </mc:Choice>
        <mc:Fallback>
          <p:sp>
            <p:nvSpPr>
              <p:cNvPr id="28" name="文本框 27">
                <a:extLst>
                  <a:ext uri="{FF2B5EF4-FFF2-40B4-BE49-F238E27FC236}">
                    <a16:creationId xmlns:a16="http://schemas.microsoft.com/office/drawing/2014/main" id="{75002736-A8B6-4A2F-9A00-D27DB78E351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5675" y="2603306"/>
                <a:ext cx="1310325" cy="369332"/>
              </a:xfrm>
              <a:prstGeom prst="rect">
                <a:avLst/>
              </a:prstGeom>
              <a:blipFill>
                <a:blip r:embed="rId7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右大括号 28">
            <a:extLst>
              <a:ext uri="{FF2B5EF4-FFF2-40B4-BE49-F238E27FC236}">
                <a16:creationId xmlns:a16="http://schemas.microsoft.com/office/drawing/2014/main" id="{2C50BE1A-C672-4CDF-9664-B9E050229C75}"/>
              </a:ext>
            </a:extLst>
          </p:cNvPr>
          <p:cNvSpPr/>
          <p:nvPr/>
        </p:nvSpPr>
        <p:spPr>
          <a:xfrm>
            <a:off x="4835951" y="4770245"/>
            <a:ext cx="113625" cy="246808"/>
          </a:xfrm>
          <a:prstGeom prst="rightBrac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文本框 29">
                <a:extLst>
                  <a:ext uri="{FF2B5EF4-FFF2-40B4-BE49-F238E27FC236}">
                    <a16:creationId xmlns:a16="http://schemas.microsoft.com/office/drawing/2014/main" id="{59BAC308-619B-4970-BE7C-E830C7D52DFB}"/>
                  </a:ext>
                </a:extLst>
              </p:cNvPr>
              <p:cNvSpPr txBox="1"/>
              <p:nvPr/>
            </p:nvSpPr>
            <p:spPr>
              <a:xfrm>
                <a:off x="4460449" y="4702744"/>
                <a:ext cx="196077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altLang="zh-CN" b="0" i="0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m:rPr>
                          <m:nor/>
                        </m:rPr>
                        <a:rPr lang="en-US" altLang="zh-CN" b="0" i="0" smtClean="0">
                          <a:latin typeface="Cambria Math" panose="02040503050406030204" pitchFamily="18" charset="0"/>
                        </a:rPr>
                        <m:t>Byte</m:t>
                      </m:r>
                    </m:oMath>
                  </m:oMathPara>
                </a14:m>
                <a:endParaRPr lang="zh-CN" altLang="en-US" dirty="0"/>
              </a:p>
            </p:txBody>
          </p:sp>
        </mc:Choice>
        <mc:Fallback xmlns="">
          <p:sp>
            <p:nvSpPr>
              <p:cNvPr id="30" name="文本框 29">
                <a:extLst>
                  <a:ext uri="{FF2B5EF4-FFF2-40B4-BE49-F238E27FC236}">
                    <a16:creationId xmlns:a16="http://schemas.microsoft.com/office/drawing/2014/main" id="{59BAC308-619B-4970-BE7C-E830C7D52DF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0449" y="4702744"/>
                <a:ext cx="1960775" cy="369332"/>
              </a:xfrm>
              <a:prstGeom prst="rect">
                <a:avLst/>
              </a:prstGeom>
              <a:blipFill>
                <a:blip r:embed="rId8"/>
                <a:stretch>
                  <a:fillRect b="-11475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矩形 30">
            <a:extLst>
              <a:ext uri="{FF2B5EF4-FFF2-40B4-BE49-F238E27FC236}">
                <a16:creationId xmlns:a16="http://schemas.microsoft.com/office/drawing/2014/main" id="{1B41F02D-FB81-4F40-9F71-44CFFE99E0E3}"/>
              </a:ext>
            </a:extLst>
          </p:cNvPr>
          <p:cNvSpPr/>
          <p:nvPr/>
        </p:nvSpPr>
        <p:spPr>
          <a:xfrm>
            <a:off x="3855562" y="5761363"/>
            <a:ext cx="980388" cy="374067"/>
          </a:xfrm>
          <a:prstGeom prst="rect">
            <a:avLst/>
          </a:prstGeom>
          <a:solidFill>
            <a:srgbClr val="92D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1100" dirty="0">
                <a:solidFill>
                  <a:schemeClr val="tx1"/>
                </a:solidFill>
                <a:latin typeface="JetBrains Mono Medium" panose="02000009000000000000" pitchFamily="49" charset="0"/>
                <a:cs typeface="JetBrains Mono Medium" panose="02000009000000000000" pitchFamily="49" charset="0"/>
              </a:rPr>
              <a:t>Alignment</a:t>
            </a:r>
          </a:p>
        </p:txBody>
      </p:sp>
    </p:spTree>
    <p:extLst>
      <p:ext uri="{BB962C8B-B14F-4D97-AF65-F5344CB8AC3E}">
        <p14:creationId xmlns:p14="http://schemas.microsoft.com/office/powerpoint/2010/main" val="9512375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47</Words>
  <Application>Microsoft Office PowerPoint</Application>
  <PresentationFormat>宽屏</PresentationFormat>
  <Paragraphs>17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等线</vt:lpstr>
      <vt:lpstr>等线 Light</vt:lpstr>
      <vt:lpstr>Arial</vt:lpstr>
      <vt:lpstr>Cambria Math</vt:lpstr>
      <vt:lpstr>JetBrains Mono Medium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yifan wu</dc:creator>
  <cp:lastModifiedBy>yifan wu</cp:lastModifiedBy>
  <cp:revision>6</cp:revision>
  <dcterms:created xsi:type="dcterms:W3CDTF">2021-03-05T16:28:30Z</dcterms:created>
  <dcterms:modified xsi:type="dcterms:W3CDTF">2021-03-30T01:16:21Z</dcterms:modified>
</cp:coreProperties>
</file>